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A8D09-7020-4D26-8BB9-81AFDDD95D07}" v="95" dt="2022-09-01T18:46:42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D1D3D4"/>
              </a:gs>
              <a:gs pos="100000">
                <a:srgbClr val="EAEBEB"/>
              </a:gs>
            </a:gsLst>
            <a:lin ang="2700000" scaled="1"/>
          </a:gradFill>
          <a:ln w="48000" cmpd="thickThin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white">
          <a:xfrm>
            <a:off x="6096001" y="1833563"/>
            <a:ext cx="6096001" cy="3187700"/>
          </a:xfrm>
          <a:prstGeom prst="rect">
            <a:avLst/>
          </a:prstGeom>
          <a:solidFill>
            <a:schemeClr val="tx2"/>
          </a:solidFill>
          <a:ln w="48006" cmpd="thickThin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1350" b="0">
              <a:solidFill>
                <a:srgbClr val="FFFFFF"/>
              </a:solidFill>
              <a:ea typeface="ヒラギノ角ゴ Pro W3" pitchFamily="-97" charset="-128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50000" y="2001842"/>
            <a:ext cx="5317067" cy="2262187"/>
          </a:xfrm>
        </p:spPr>
        <p:txBody>
          <a:bodyPr tIns="45720" bIns="45720"/>
          <a:lstStyle>
            <a:lvl1pPr>
              <a:lnSpc>
                <a:spcPts val="255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43651" y="4297367"/>
            <a:ext cx="5323416" cy="731837"/>
          </a:xfrm>
        </p:spPr>
        <p:txBody>
          <a:bodyPr tIns="45720" rIns="91440" bIns="45720"/>
          <a:lstStyle>
            <a:lvl1pPr>
              <a:lnSpc>
                <a:spcPct val="97000"/>
              </a:lnSpc>
              <a:defRPr sz="1350">
                <a:solidFill>
                  <a:srgbClr val="FFDE0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4" descr="JD_gy_4c_h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74466" y="5433046"/>
            <a:ext cx="4533900" cy="104015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/>
          <a:stretch/>
        </p:blipFill>
        <p:spPr>
          <a:xfrm>
            <a:off x="0" y="1833567"/>
            <a:ext cx="6103565" cy="31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7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2612"/>
            <a:ext cx="10970684" cy="648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704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2612"/>
            <a:ext cx="10970684" cy="648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79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33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een an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40123" y="916356"/>
            <a:ext cx="7663271" cy="455247"/>
          </a:xfrm>
        </p:spPr>
        <p:txBody>
          <a:bodyPr/>
          <a:lstStyle>
            <a:lvl1pPr>
              <a:lnSpc>
                <a:spcPts val="1350"/>
              </a:lnSpc>
              <a:spcBef>
                <a:spcPts val="0"/>
              </a:spcBef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40123" y="463552"/>
            <a:ext cx="7663271" cy="431801"/>
          </a:xfrm>
        </p:spPr>
        <p:txBody>
          <a:bodyPr>
            <a:normAutofit/>
          </a:bodyPr>
          <a:lstStyle>
            <a:lvl1pPr algn="l">
              <a:lnSpc>
                <a:spcPts val="1950"/>
              </a:lnSpc>
              <a:defRPr sz="1950" spc="3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4701" y="254889"/>
            <a:ext cx="2877300" cy="1155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49190-64C2-490F-961B-67024A8772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601"/>
            <a:ext cx="8447931" cy="5488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E85C9-4D2A-4E61-8E00-BB17214E3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991" y="2206416"/>
            <a:ext cx="3026621" cy="36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8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_Green and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976" y="2266638"/>
            <a:ext cx="6179905" cy="18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7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–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71086" y="365765"/>
            <a:ext cx="9616404" cy="486411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sz="1949" b="1" spc="15" baseline="0">
                <a:solidFill>
                  <a:schemeClr val="tx2"/>
                </a:solidFill>
                <a:latin typeface="Arial" charset="0"/>
              </a:defRPr>
            </a:lvl1pPr>
            <a:lvl2pPr>
              <a:defRPr sz="1799"/>
            </a:lvl2pPr>
            <a:lvl3pPr>
              <a:defRPr sz="1799"/>
            </a:lvl3pPr>
            <a:lvl4pPr>
              <a:defRPr sz="1799"/>
            </a:lvl4pPr>
            <a:lvl5pPr>
              <a:defRPr sz="1799"/>
            </a:lvl5pPr>
          </a:lstStyle>
          <a:p>
            <a:pPr lvl="0"/>
            <a:r>
              <a:rPr lang="en-US" dirty="0"/>
              <a:t>Heads are 26 </a:t>
            </a:r>
            <a:r>
              <a:rPr lang="en-US" dirty="0" err="1"/>
              <a:t>pt</a:t>
            </a:r>
            <a:r>
              <a:rPr lang="en-US" dirty="0"/>
              <a:t> Arial Bold and 1 line max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85978" y="813821"/>
            <a:ext cx="9590999" cy="669925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sz="1649" b="0" spc="15" baseline="0">
                <a:solidFill>
                  <a:schemeClr val="tx2"/>
                </a:solidFill>
                <a:latin typeface="Arial" charset="0"/>
              </a:defRPr>
            </a:lvl1pPr>
            <a:lvl2pPr>
              <a:defRPr sz="1799"/>
            </a:lvl2pPr>
            <a:lvl3pPr>
              <a:defRPr sz="1799"/>
            </a:lvl3pPr>
            <a:lvl4pPr>
              <a:defRPr sz="1799"/>
            </a:lvl4pPr>
            <a:lvl5pPr>
              <a:defRPr sz="1799"/>
            </a:lvl5pPr>
          </a:lstStyle>
          <a:p>
            <a:pPr lvl="0"/>
            <a:r>
              <a:rPr lang="en-US" dirty="0"/>
              <a:t>Subheads are 22 </a:t>
            </a:r>
            <a:r>
              <a:rPr lang="en-US" dirty="0" err="1"/>
              <a:t>pt</a:t>
            </a:r>
            <a:r>
              <a:rPr lang="en-US" dirty="0"/>
              <a:t> Arial and 1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13439" y="1527048"/>
            <a:ext cx="8362407" cy="46451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675"/>
              </a:spcBef>
              <a:spcAft>
                <a:spcPts val="900"/>
              </a:spcAft>
              <a:buFontTx/>
              <a:buNone/>
              <a:defRPr sz="1649" b="0" i="0" spc="15" baseline="0">
                <a:latin typeface="Arial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75"/>
              </a:spcAft>
              <a:buSzPct val="100000"/>
              <a:buFont typeface="Verdana" pitchFamily="34" charset="0"/>
              <a:buChar char="–"/>
              <a:defRPr sz="1574" spc="15" baseline="0">
                <a:latin typeface="arial" charset="0"/>
              </a:defRPr>
            </a:lvl2pPr>
            <a:lvl3pPr>
              <a:buSzPct val="100000"/>
              <a:buFont typeface="Arial" pitchFamily="34" charset="0"/>
              <a:buChar char="•"/>
              <a:defRPr/>
            </a:lvl3pPr>
            <a:lvl4pPr>
              <a:lnSpc>
                <a:spcPct val="110000"/>
              </a:lnSpc>
              <a:buSzPct val="100000"/>
              <a:buFont typeface="Verdana" pitchFamily="34" charset="0"/>
              <a:buChar char="–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This is the layout to use if you have a paragraph of text that is </a:t>
            </a:r>
            <a:br>
              <a:rPr lang="en-US" dirty="0"/>
            </a:br>
            <a:r>
              <a:rPr lang="en-US" dirty="0"/>
              <a:t>not bulleted or lists. The font size is 22 </a:t>
            </a:r>
            <a:r>
              <a:rPr lang="en-US" dirty="0" err="1"/>
              <a:t>pt</a:t>
            </a:r>
            <a:r>
              <a:rPr lang="en-US" dirty="0"/>
              <a:t> and the paragraph line spacing is set to Multiple 1.1.</a:t>
            </a:r>
          </a:p>
          <a:p>
            <a:pPr lvl="0"/>
            <a:r>
              <a:rPr lang="en-US" dirty="0"/>
              <a:t>Do not include too much text or extend the text box all the way across the slide. A good rule of thumb to make text more readable is to have no more than 50-55 characters per line.</a:t>
            </a:r>
          </a:p>
        </p:txBody>
      </p:sp>
    </p:spTree>
    <p:extLst>
      <p:ext uri="{BB962C8B-B14F-4D97-AF65-F5344CB8AC3E}">
        <p14:creationId xmlns:p14="http://schemas.microsoft.com/office/powerpoint/2010/main" val="29088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1E182-EEAF-4658-861F-AE0FE795D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A7285-4320-42B8-96A3-C2CEE2F9B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DB7C2-C63D-4814-9761-16537C7B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245EF-0C20-4C56-BDD2-9C4ACD9AD3C5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471B9-CED3-4AB5-AB16-7E8D77DD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68FF-73EB-4515-9789-EC18DC7A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200F-E961-4009-81E7-88FE94AED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10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D1D3D4"/>
              </a:gs>
              <a:gs pos="100000">
                <a:srgbClr val="EAEBEB"/>
              </a:gs>
            </a:gsLst>
            <a:lin ang="2700000" scaled="1"/>
          </a:gradFill>
          <a:ln w="48000" cmpd="thickThin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white">
          <a:xfrm>
            <a:off x="1" y="1833563"/>
            <a:ext cx="12192000" cy="3187700"/>
          </a:xfrm>
          <a:prstGeom prst="rect">
            <a:avLst/>
          </a:prstGeom>
          <a:solidFill>
            <a:schemeClr val="tx2"/>
          </a:solidFill>
          <a:ln w="48006" cmpd="thickThin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1350" b="0">
              <a:solidFill>
                <a:srgbClr val="FFFFFF"/>
              </a:solidFill>
              <a:ea typeface="ヒラギノ角ゴ Pro W3" pitchFamily="-97" charset="-128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1" y="2001842"/>
            <a:ext cx="5317067" cy="2262187"/>
          </a:xfrm>
        </p:spPr>
        <p:txBody>
          <a:bodyPr tIns="45720" bIns="45720"/>
          <a:lstStyle>
            <a:lvl1pPr>
              <a:lnSpc>
                <a:spcPts val="255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3251" y="4297367"/>
            <a:ext cx="5323416" cy="731837"/>
          </a:xfrm>
        </p:spPr>
        <p:txBody>
          <a:bodyPr tIns="45720" rIns="91440" bIns="45720"/>
          <a:lstStyle>
            <a:lvl1pPr>
              <a:lnSpc>
                <a:spcPct val="97000"/>
              </a:lnSpc>
              <a:defRPr sz="1350">
                <a:solidFill>
                  <a:srgbClr val="FFDE0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4" descr="JD_gy_4c_h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74466" y="5433046"/>
            <a:ext cx="4533900" cy="10401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353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2612"/>
            <a:ext cx="10970684" cy="6468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444756"/>
            <a:ext cx="10970684" cy="4522787"/>
          </a:xfrm>
        </p:spPr>
        <p:txBody>
          <a:bodyPr/>
          <a:lstStyle>
            <a:lvl2pPr>
              <a:buSzPct val="100000"/>
              <a:buFont typeface="Verdana" pitchFamily="34" charset="0"/>
              <a:buChar char="–"/>
              <a:defRPr/>
            </a:lvl2pPr>
            <a:lvl3pPr>
              <a:buSzPct val="100000"/>
              <a:buFont typeface="Arial" pitchFamily="34" charset="0"/>
              <a:buChar char="•"/>
              <a:defRPr/>
            </a:lvl3pPr>
            <a:lvl4pPr>
              <a:buSzPct val="100000"/>
              <a:buFont typeface="Verdana" pitchFamily="34" charset="0"/>
              <a:buChar char="–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43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185596"/>
            <a:ext cx="7926917" cy="136207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700" b="1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4329"/>
            <a:ext cx="7926917" cy="1500187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225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59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JD_gy_4c_h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88585" y="2435665"/>
            <a:ext cx="8604251" cy="19739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7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2612"/>
            <a:ext cx="10970685" cy="648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444756"/>
            <a:ext cx="5317068" cy="4522787"/>
          </a:xfrm>
        </p:spPr>
        <p:txBody>
          <a:bodyPr/>
          <a:lstStyle>
            <a:lvl1pPr>
              <a:spcBef>
                <a:spcPts val="750"/>
              </a:spcBef>
              <a:defRPr sz="1350"/>
            </a:lvl1pPr>
            <a:lvl2pPr marL="200025" indent="-128588">
              <a:spcBef>
                <a:spcPts val="375"/>
              </a:spcBef>
              <a:buSzPct val="100000"/>
              <a:buFont typeface="Verdana" pitchFamily="34" charset="0"/>
              <a:buChar char="–"/>
              <a:defRPr sz="1200"/>
            </a:lvl2pPr>
            <a:lvl3pPr marL="371475" indent="-128588">
              <a:spcBef>
                <a:spcPts val="188"/>
              </a:spcBef>
              <a:buFont typeface="Arial" pitchFamily="34" charset="0"/>
              <a:buChar char="•"/>
              <a:defRPr sz="1050"/>
            </a:lvl3pPr>
            <a:lvl4pPr marL="504825" indent="-104775">
              <a:spcBef>
                <a:spcPts val="75"/>
              </a:spcBef>
              <a:buSzPct val="100000"/>
              <a:buFont typeface="Verdana" pitchFamily="34" charset="0"/>
              <a:buChar char="–"/>
              <a:tabLst/>
              <a:defRPr sz="900"/>
            </a:lvl4pPr>
            <a:lvl5pPr marL="623888" indent="-90488">
              <a:buFont typeface="Arial" pitchFamily="34" charset="0"/>
              <a:buChar char="•"/>
              <a:defRPr sz="7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752" y="1444756"/>
            <a:ext cx="5325533" cy="4522787"/>
          </a:xfrm>
        </p:spPr>
        <p:txBody>
          <a:bodyPr/>
          <a:lstStyle>
            <a:lvl1pPr>
              <a:spcBef>
                <a:spcPts val="750"/>
              </a:spcBef>
              <a:defRPr sz="1350"/>
            </a:lvl1pPr>
            <a:lvl2pPr marL="200025" indent="-128588">
              <a:spcBef>
                <a:spcPts val="375"/>
              </a:spcBef>
              <a:buSzPct val="100000"/>
              <a:buFont typeface="Verdana" pitchFamily="34" charset="0"/>
              <a:buChar char="–"/>
              <a:defRPr sz="1200"/>
            </a:lvl2pPr>
            <a:lvl3pPr marL="371475" indent="-128588">
              <a:spcBef>
                <a:spcPts val="188"/>
              </a:spcBef>
              <a:buFont typeface="Arial" pitchFamily="34" charset="0"/>
              <a:buChar char="•"/>
              <a:defRPr sz="1050"/>
            </a:lvl3pPr>
            <a:lvl4pPr marL="504825" indent="-104775">
              <a:spcBef>
                <a:spcPts val="75"/>
              </a:spcBef>
              <a:buSzPct val="100000"/>
              <a:buFont typeface="Verdana" pitchFamily="34" charset="0"/>
              <a:buChar char="–"/>
              <a:defRPr sz="900"/>
            </a:lvl4pPr>
            <a:lvl5pPr marL="623888" indent="-90488">
              <a:buFont typeface="Arial" pitchFamily="34" charset="0"/>
              <a:buChar char="•"/>
              <a:defRPr sz="7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51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2612"/>
            <a:ext cx="10970684" cy="648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935165"/>
            <a:ext cx="5317167" cy="4008437"/>
          </a:xfrm>
        </p:spPr>
        <p:txBody>
          <a:bodyPr/>
          <a:lstStyle>
            <a:lvl1pPr>
              <a:spcBef>
                <a:spcPts val="750"/>
              </a:spcBef>
              <a:defRPr sz="1350"/>
            </a:lvl1pPr>
            <a:lvl2pPr marL="200025" indent="-128588">
              <a:spcBef>
                <a:spcPts val="375"/>
              </a:spcBef>
              <a:buSzPct val="100000"/>
              <a:buFont typeface="Verdana" pitchFamily="34" charset="0"/>
              <a:buChar char="–"/>
              <a:defRPr sz="1200"/>
            </a:lvl2pPr>
            <a:lvl3pPr marL="371475" indent="-128588">
              <a:spcBef>
                <a:spcPts val="188"/>
              </a:spcBef>
              <a:defRPr sz="1050"/>
            </a:lvl3pPr>
            <a:lvl4pPr marL="504825" indent="-104775">
              <a:spcBef>
                <a:spcPts val="75"/>
              </a:spcBef>
              <a:buSzPct val="100000"/>
              <a:buFont typeface="Verdana" pitchFamily="34" charset="0"/>
              <a:buChar char="–"/>
              <a:defRPr sz="900"/>
            </a:lvl4pPr>
            <a:lvl5pPr marL="623888" indent="-90488">
              <a:buFont typeface="Arial" pitchFamily="34" charset="0"/>
              <a:buChar char="•"/>
              <a:defRPr sz="7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335" y="1935162"/>
            <a:ext cx="5314951" cy="4008438"/>
          </a:xfrm>
        </p:spPr>
        <p:txBody>
          <a:bodyPr/>
          <a:lstStyle>
            <a:lvl1pPr>
              <a:spcBef>
                <a:spcPts val="750"/>
              </a:spcBef>
              <a:defRPr sz="1350"/>
            </a:lvl1pPr>
            <a:lvl2pPr marL="200025" indent="-128588">
              <a:spcBef>
                <a:spcPts val="375"/>
              </a:spcBef>
              <a:buSzPct val="100000"/>
              <a:buFont typeface="Verdana" pitchFamily="34" charset="0"/>
              <a:buChar char="–"/>
              <a:defRPr sz="1200"/>
            </a:lvl2pPr>
            <a:lvl3pPr marL="371475" indent="-128588">
              <a:spcBef>
                <a:spcPts val="188"/>
              </a:spcBef>
              <a:defRPr sz="1050"/>
            </a:lvl3pPr>
            <a:lvl4pPr marL="504825" indent="-104775">
              <a:spcBef>
                <a:spcPts val="75"/>
              </a:spcBef>
              <a:buSzPct val="100000"/>
              <a:buFont typeface="Verdana" pitchFamily="34" charset="0"/>
              <a:buChar char="–"/>
              <a:defRPr sz="900"/>
            </a:lvl4pPr>
            <a:lvl5pPr marL="623888" indent="-90488">
              <a:buFont typeface="Arial" pitchFamily="34" charset="0"/>
              <a:buChar char="•"/>
              <a:defRPr sz="7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598" y="1284288"/>
            <a:ext cx="5317071" cy="449262"/>
          </a:xfrm>
        </p:spPr>
        <p:txBody>
          <a:bodyPr anchor="b" anchorCtr="0">
            <a:noAutofit/>
          </a:bodyPr>
          <a:lstStyle>
            <a:lvl1pPr>
              <a:defRPr sz="135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5335" y="1284288"/>
            <a:ext cx="5314951" cy="449262"/>
          </a:xfrm>
        </p:spPr>
        <p:txBody>
          <a:bodyPr anchor="b" anchorCtr="0">
            <a:noAutofit/>
          </a:bodyPr>
          <a:lstStyle>
            <a:lvl1pPr>
              <a:defRPr sz="135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424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2612"/>
            <a:ext cx="10970684" cy="648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7" y="1935166"/>
            <a:ext cx="3456512" cy="3709289"/>
          </a:xfrm>
        </p:spPr>
        <p:txBody>
          <a:bodyPr/>
          <a:lstStyle>
            <a:lvl1pPr>
              <a:spcBef>
                <a:spcPts val="750"/>
              </a:spcBef>
              <a:defRPr sz="1200"/>
            </a:lvl1pPr>
            <a:lvl2pPr marL="200025" indent="-128588">
              <a:spcBef>
                <a:spcPts val="375"/>
              </a:spcBef>
              <a:buSzPct val="100000"/>
              <a:buFont typeface="Verdana" pitchFamily="34" charset="0"/>
              <a:buChar char="–"/>
              <a:defRPr sz="1200"/>
            </a:lvl2pPr>
            <a:lvl3pPr marL="371475" indent="-128588">
              <a:spcBef>
                <a:spcPts val="188"/>
              </a:spcBef>
              <a:buFont typeface="Arial" pitchFamily="34" charset="0"/>
              <a:buChar char="•"/>
              <a:defRPr sz="1050"/>
            </a:lvl3pPr>
            <a:lvl4pPr marL="504825" indent="-104775">
              <a:spcBef>
                <a:spcPts val="75"/>
              </a:spcBef>
              <a:buSzPct val="100000"/>
              <a:buFont typeface="Verdana" pitchFamily="34" charset="0"/>
              <a:buChar char="–"/>
              <a:defRPr sz="900"/>
            </a:lvl4pPr>
            <a:lvl5pPr marL="623888" indent="-90488">
              <a:buFont typeface="Arial" pitchFamily="34" charset="0"/>
              <a:buChar char="•"/>
              <a:defRPr sz="7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3" y="1049338"/>
            <a:ext cx="3456517" cy="684212"/>
          </a:xfrm>
        </p:spPr>
        <p:txBody>
          <a:bodyPr anchor="b" anchorCtr="0">
            <a:noAutofit/>
          </a:bodyPr>
          <a:lstStyle>
            <a:lvl1pPr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75153" y="1935162"/>
            <a:ext cx="7197791" cy="370929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370919" y="1049338"/>
            <a:ext cx="7209367" cy="684212"/>
          </a:xfrm>
        </p:spPr>
        <p:txBody>
          <a:bodyPr anchor="b" anchorCtr="0">
            <a:noAutofit/>
          </a:bodyPr>
          <a:lstStyle>
            <a:lvl1pPr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4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art Placeholder 10"/>
          <p:cNvSpPr>
            <a:spLocks noGrp="1"/>
          </p:cNvSpPr>
          <p:nvPr>
            <p:ph type="chart" sz="quarter" idx="16"/>
          </p:nvPr>
        </p:nvSpPr>
        <p:spPr>
          <a:xfrm>
            <a:off x="4375152" y="1935168"/>
            <a:ext cx="7184367" cy="4005261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2612"/>
            <a:ext cx="10970684" cy="648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3" y="1935163"/>
            <a:ext cx="3456517" cy="4005262"/>
          </a:xfrm>
        </p:spPr>
        <p:txBody>
          <a:bodyPr/>
          <a:lstStyle>
            <a:lvl1pPr>
              <a:spcBef>
                <a:spcPts val="750"/>
              </a:spcBef>
              <a:defRPr sz="1200"/>
            </a:lvl1pPr>
            <a:lvl2pPr marL="200025" indent="-128588">
              <a:spcBef>
                <a:spcPts val="375"/>
              </a:spcBef>
              <a:buSzPct val="85000"/>
              <a:defRPr sz="1200"/>
            </a:lvl2pPr>
            <a:lvl3pPr marL="371475" indent="-128588">
              <a:spcBef>
                <a:spcPts val="188"/>
              </a:spcBef>
              <a:defRPr sz="1050"/>
            </a:lvl3pPr>
            <a:lvl4pPr marL="504825" indent="-104775">
              <a:spcBef>
                <a:spcPts val="75"/>
              </a:spcBef>
              <a:buSzPct val="95000"/>
              <a:buFont typeface="Verdana"/>
              <a:buChar char="•"/>
              <a:tabLst/>
              <a:defRPr sz="900"/>
            </a:lvl4pPr>
            <a:lvl5pPr marL="623888" indent="-90488">
              <a:buFont typeface="Verdana" pitchFamily="34" charset="0"/>
              <a:buChar char="–"/>
              <a:defRPr sz="7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3" y="1049338"/>
            <a:ext cx="3456516" cy="684212"/>
          </a:xfrm>
        </p:spPr>
        <p:txBody>
          <a:bodyPr anchor="b" anchorCtr="0">
            <a:noAutofit/>
          </a:bodyPr>
          <a:lstStyle>
            <a:lvl1pPr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375152" y="1049342"/>
            <a:ext cx="7184367" cy="684211"/>
          </a:xfrm>
        </p:spPr>
        <p:txBody>
          <a:bodyPr anchor="b" anchorCtr="0">
            <a:noAutofit/>
          </a:bodyPr>
          <a:lstStyle>
            <a:lvl1pPr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022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D_Gray_Gradient_10x-78in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" y="6203950"/>
            <a:ext cx="12190995" cy="6540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92612"/>
            <a:ext cx="10970684" cy="6482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659" y="1442285"/>
            <a:ext cx="10970684" cy="45717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JD_bar_gy_PPT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 bwMode="auto">
          <a:xfrm>
            <a:off x="1" y="6072188"/>
            <a:ext cx="12192000" cy="1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JD_gy_RGB_screen_h"/>
          <p:cNvPicPr>
            <a:picLocks noChangeAspect="1" noChangeArrowheads="1"/>
          </p:cNvPicPr>
          <p:nvPr/>
        </p:nvPicPr>
        <p:blipFill>
          <a:blip r:embed="rId20"/>
          <a:stretch>
            <a:fillRect/>
          </a:stretch>
        </p:blipFill>
        <p:spPr bwMode="auto">
          <a:xfrm>
            <a:off x="8997578" y="6218238"/>
            <a:ext cx="2784149" cy="639762"/>
          </a:xfrm>
          <a:prstGeom prst="rect">
            <a:avLst/>
          </a:prstGeom>
          <a:noFill/>
        </p:spPr>
      </p:pic>
      <p:sp>
        <p:nvSpPr>
          <p:cNvPr id="12" name="Footer Placeholder 4"/>
          <p:cNvSpPr txBox="1">
            <a:spLocks/>
          </p:cNvSpPr>
          <p:nvPr/>
        </p:nvSpPr>
        <p:spPr>
          <a:xfrm>
            <a:off x="581859" y="6398362"/>
            <a:ext cx="6705600" cy="276226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400" cap="none" spc="38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56936" y="6398362"/>
            <a:ext cx="448733" cy="276226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B324-2015-404C-B61B-562C7B72081B}" type="slidenum">
              <a:rPr kumimoji="0" lang="en-US" sz="600" b="0" i="0" u="none" strike="noStrike" kern="400" cap="none" spc="38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400" cap="none" spc="38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MSIPCMContentMarking" descr="{&quot;HashCode&quot;:-1763600996,&quot;Placement&quot;:&quot;Footer&quot;,&quot;Top&quot;:519.343,&quot;Left&quot;:641.810364,&quot;SlideWidth&quot;:720,&quot;SlideHeight&quot;:540}">
            <a:extLst>
              <a:ext uri="{FF2B5EF4-FFF2-40B4-BE49-F238E27FC236}">
                <a16:creationId xmlns:a16="http://schemas.microsoft.com/office/drawing/2014/main" id="{DD2522ED-B375-474A-881A-C365FA820F2C}"/>
              </a:ext>
            </a:extLst>
          </p:cNvPr>
          <p:cNvSpPr txBox="1"/>
          <p:nvPr/>
        </p:nvSpPr>
        <p:spPr>
          <a:xfrm>
            <a:off x="10867989" y="6595656"/>
            <a:ext cx="132401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cs typeface="Verdana"/>
              </a:rPr>
              <a:t>Company Use</a:t>
            </a:r>
            <a:endParaRPr lang="en-US" sz="1000" dirty="0" err="1">
              <a:solidFill>
                <a:srgbClr val="FF0000"/>
              </a:solidFill>
              <a:latin typeface="Calibri" panose="020F0502020204030204" pitchFamily="34" charset="0"/>
              <a:cs typeface="Verdana"/>
            </a:endParaRPr>
          </a:p>
        </p:txBody>
      </p:sp>
      <p:sp>
        <p:nvSpPr>
          <p:cNvPr id="14" name="MSIPCMContentMarking" descr="{&quot;HashCode&quot;:166838815,&quot;Placement&quot;:&quot;Footer&quot;,&quot;Top&quot;:519.343,&quot;Left&quot;:914.242065,&quot;SlideWidth&quot;:960,&quot;SlideHeight&quot;:540}">
            <a:extLst>
              <a:ext uri="{FF2B5EF4-FFF2-40B4-BE49-F238E27FC236}">
                <a16:creationId xmlns:a16="http://schemas.microsoft.com/office/drawing/2014/main" id="{13DDE74A-CC17-4E7A-944E-726A6B57C550}"/>
              </a:ext>
            </a:extLst>
          </p:cNvPr>
          <p:cNvSpPr txBox="1"/>
          <p:nvPr userDrawn="1"/>
        </p:nvSpPr>
        <p:spPr>
          <a:xfrm>
            <a:off x="11610874" y="6595656"/>
            <a:ext cx="58112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7922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342900" rtl="0" eaLnBrk="1" latinLnBrk="0" hangingPunct="1">
        <a:lnSpc>
          <a:spcPts val="1950"/>
        </a:lnSpc>
        <a:spcBef>
          <a:spcPct val="0"/>
        </a:spcBef>
        <a:buNone/>
        <a:defRPr sz="1800" b="1" kern="1200" spc="-38" baseline="0">
          <a:solidFill>
            <a:schemeClr val="accent1"/>
          </a:solidFill>
          <a:latin typeface="Verdana"/>
          <a:ea typeface="+mj-ea"/>
          <a:cs typeface="Verdana"/>
        </a:defRPr>
      </a:lvl1pPr>
    </p:titleStyle>
    <p:bodyStyle>
      <a:lvl1pPr marL="0" indent="0" algn="l" defTabSz="342900" rtl="0" eaLnBrk="1" latinLnBrk="0" hangingPunct="1">
        <a:spcBef>
          <a:spcPts val="750"/>
        </a:spcBef>
        <a:buFont typeface="Arial"/>
        <a:buNone/>
        <a:defRPr sz="1500" kern="1200">
          <a:solidFill>
            <a:schemeClr val="tx1"/>
          </a:solidFill>
          <a:latin typeface="Verdana"/>
          <a:ea typeface="+mn-ea"/>
          <a:cs typeface="Verdana"/>
        </a:defRPr>
      </a:lvl1pPr>
      <a:lvl2pPr marL="238125" indent="-148829" algn="l" defTabSz="342900" rtl="0" eaLnBrk="1" latinLnBrk="0" hangingPunct="1">
        <a:spcBef>
          <a:spcPts val="450"/>
        </a:spcBef>
        <a:buSzPct val="100000"/>
        <a:buFont typeface="Verdana" pitchFamily="34" charset="0"/>
        <a:buChar char="–"/>
        <a:defRPr sz="1350" kern="1200">
          <a:solidFill>
            <a:schemeClr val="tx1"/>
          </a:solidFill>
          <a:latin typeface="Verdana"/>
          <a:ea typeface="+mn-ea"/>
          <a:cs typeface="Verdana"/>
        </a:defRPr>
      </a:lvl2pPr>
      <a:lvl3pPr marL="409575" indent="-157163" algn="l" defTabSz="342900" rtl="0" eaLnBrk="1" latinLnBrk="0" hangingPunct="1">
        <a:spcBef>
          <a:spcPts val="225"/>
        </a:spcBef>
        <a:buFont typeface="Arial" pitchFamily="34" charset="0"/>
        <a:buChar char="•"/>
        <a:defRPr sz="1200" kern="1200">
          <a:solidFill>
            <a:schemeClr val="tx1"/>
          </a:solidFill>
          <a:latin typeface="Verdana"/>
          <a:ea typeface="+mn-ea"/>
          <a:cs typeface="Verdana"/>
        </a:defRPr>
      </a:lvl3pPr>
      <a:lvl4pPr marL="581025" indent="-133350" algn="l" defTabSz="342900" rtl="0" eaLnBrk="1" latinLnBrk="0" hangingPunct="1">
        <a:spcBef>
          <a:spcPts val="113"/>
        </a:spcBef>
        <a:buSzPct val="100000"/>
        <a:buFont typeface="Verdana" pitchFamily="34" charset="0"/>
        <a:buChar char="–"/>
        <a:defRPr sz="1050" kern="1200">
          <a:solidFill>
            <a:schemeClr val="tx1"/>
          </a:solidFill>
          <a:latin typeface="Verdana"/>
          <a:ea typeface="+mn-ea"/>
          <a:cs typeface="Verdana"/>
        </a:defRPr>
      </a:lvl4pPr>
      <a:lvl5pPr marL="714375" indent="-104775" algn="l" defTabSz="342900" rtl="0" eaLnBrk="1" latinLnBrk="0" hangingPunct="1">
        <a:spcBef>
          <a:spcPts val="38"/>
        </a:spcBef>
        <a:buSzPct val="100000"/>
        <a:buFont typeface="Arial" pitchFamily="34" charset="0"/>
        <a:buChar char="•"/>
        <a:defRPr sz="900" kern="1200">
          <a:solidFill>
            <a:schemeClr val="tx1"/>
          </a:solidFill>
          <a:latin typeface="Verdana"/>
          <a:ea typeface="+mn-ea"/>
          <a:cs typeface="Verdan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3B786F-CB5E-4131-55B5-5E214A163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Intro to Satellite Imagery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192A2F3-510F-A0EE-5F51-8734533F3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Credit for Content belongs to:</a:t>
            </a:r>
          </a:p>
          <a:p>
            <a:r>
              <a:rPr lang="en-US" dirty="0"/>
              <a:t>Marcos de Jesus &amp; Mo Fotouhi</a:t>
            </a:r>
          </a:p>
        </p:txBody>
      </p:sp>
    </p:spTree>
    <p:extLst>
      <p:ext uri="{BB962C8B-B14F-4D97-AF65-F5344CB8AC3E}">
        <p14:creationId xmlns:p14="http://schemas.microsoft.com/office/powerpoint/2010/main" val="3480790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CF54-831A-4236-BB00-E846E37A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A5988E-53FD-453A-B35F-60F4393A6E2B}"/>
              </a:ext>
            </a:extLst>
          </p:cNvPr>
          <p:cNvSpPr txBox="1"/>
          <p:nvPr/>
        </p:nvSpPr>
        <p:spPr>
          <a:xfrm>
            <a:off x="609602" y="620889"/>
            <a:ext cx="4222042" cy="4967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latin typeface="Verdana"/>
                <a:cs typeface="Verdana"/>
              </a:rPr>
              <a:t>Challenges – Cloud Cover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4F7A19C-3712-4CA7-A817-D2E4D5D7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598" y="1694881"/>
            <a:ext cx="1681055" cy="2822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10030F-0CEB-4201-960C-82DD8E1FC714}"/>
              </a:ext>
            </a:extLst>
          </p:cNvPr>
          <p:cNvGrpSpPr/>
          <p:nvPr/>
        </p:nvGrpSpPr>
        <p:grpSpPr>
          <a:xfrm>
            <a:off x="8570582" y="1648498"/>
            <a:ext cx="3184906" cy="2915147"/>
            <a:chOff x="5439109" y="1866833"/>
            <a:chExt cx="3185736" cy="2915906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562DC50D-CA3B-4B61-A323-09658D35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109" y="1866833"/>
              <a:ext cx="2921793" cy="2915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4A97C8-15C9-4B5B-A6A3-5D4EFE864524}"/>
                </a:ext>
              </a:extLst>
            </p:cNvPr>
            <p:cNvSpPr txBox="1"/>
            <p:nvPr/>
          </p:nvSpPr>
          <p:spPr>
            <a:xfrm>
              <a:off x="7792995" y="3498258"/>
              <a:ext cx="831850" cy="1868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1200" spc="40">
                  <a:solidFill>
                    <a:srgbClr val="00B0F0"/>
                  </a:solidFill>
                  <a:latin typeface="Arial"/>
                  <a:cs typeface="Arial"/>
                </a:rPr>
                <a:t>cloud</a:t>
              </a:r>
              <a:endParaRPr lang="en-US" sz="1200">
                <a:solidFill>
                  <a:srgbClr val="00B0F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7EF57F-0D4D-48BC-B543-0BA714E7996E}"/>
                </a:ext>
              </a:extLst>
            </p:cNvPr>
            <p:cNvSpPr txBox="1"/>
            <p:nvPr/>
          </p:nvSpPr>
          <p:spPr>
            <a:xfrm>
              <a:off x="5792935" y="4138405"/>
              <a:ext cx="831850" cy="1868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1200" spc="40">
                  <a:solidFill>
                    <a:srgbClr val="00B0F0"/>
                  </a:solidFill>
                  <a:latin typeface="Arial"/>
                  <a:cs typeface="Arial"/>
                </a:rPr>
                <a:t>cloud</a:t>
              </a:r>
              <a:endParaRPr lang="en-US" sz="1200">
                <a:solidFill>
                  <a:srgbClr val="00B0F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17EC57-AED8-4245-90C4-FA1ED007665D}"/>
              </a:ext>
            </a:extLst>
          </p:cNvPr>
          <p:cNvSpPr txBox="1"/>
          <p:nvPr/>
        </p:nvSpPr>
        <p:spPr>
          <a:xfrm>
            <a:off x="609601" y="1648498"/>
            <a:ext cx="4222041" cy="3171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Clouds block light – wrong values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Disrupts usual imagery schedule creating non-uniform data length and spacing</a:t>
            </a:r>
          </a:p>
          <a:p>
            <a:endParaRPr lang="en-US" sz="1600" b="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40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932-24CE-4533-BBF7-D0CA0855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7CA2B-145F-471E-B6A6-CD98F1DF2AEC}"/>
              </a:ext>
            </a:extLst>
          </p:cNvPr>
          <p:cNvSpPr txBox="1"/>
          <p:nvPr/>
        </p:nvSpPr>
        <p:spPr>
          <a:xfrm>
            <a:off x="745067" y="756356"/>
            <a:ext cx="4560711" cy="6482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latin typeface="Verdana"/>
                <a:cs typeface="Verdana"/>
              </a:rPr>
              <a:t>Challenges – Varying Temporal Resolution</a:t>
            </a:r>
          </a:p>
          <a:p>
            <a:endParaRPr lang="en-US" sz="1400" dirty="0" err="1">
              <a:latin typeface="Verdana"/>
              <a:cs typeface="Verdana"/>
            </a:endParaRPr>
          </a:p>
        </p:txBody>
      </p:sp>
      <p:pic>
        <p:nvPicPr>
          <p:cNvPr id="4" name="Picture 26">
            <a:extLst>
              <a:ext uri="{FF2B5EF4-FFF2-40B4-BE49-F238E27FC236}">
                <a16:creationId xmlns:a16="http://schemas.microsoft.com/office/drawing/2014/main" id="{2E18CCF6-E3C9-4DA7-82E2-4BB69941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05" y="2819043"/>
            <a:ext cx="4693439" cy="30214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438F551-B67E-4F74-B3A8-EF92505FB370}"/>
              </a:ext>
            </a:extLst>
          </p:cNvPr>
          <p:cNvGrpSpPr/>
          <p:nvPr/>
        </p:nvGrpSpPr>
        <p:grpSpPr>
          <a:xfrm>
            <a:off x="6602011" y="616726"/>
            <a:ext cx="3682042" cy="1910394"/>
            <a:chOff x="8508999" y="4475096"/>
            <a:chExt cx="5201537" cy="32559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38F4D5-30BA-4C99-B70E-AB139C0FD8A6}"/>
                </a:ext>
              </a:extLst>
            </p:cNvPr>
            <p:cNvGrpSpPr/>
            <p:nvPr/>
          </p:nvGrpSpPr>
          <p:grpSpPr>
            <a:xfrm>
              <a:off x="8508999" y="4475096"/>
              <a:ext cx="5201537" cy="3255923"/>
              <a:chOff x="8508999" y="4475096"/>
              <a:chExt cx="5201537" cy="325592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411447F-420E-4149-A666-19DFED6F5189}"/>
                  </a:ext>
                </a:extLst>
              </p:cNvPr>
              <p:cNvGrpSpPr/>
              <p:nvPr/>
            </p:nvGrpSpPr>
            <p:grpSpPr>
              <a:xfrm>
                <a:off x="8508999" y="4475096"/>
                <a:ext cx="5201537" cy="3255923"/>
                <a:chOff x="8508999" y="4475096"/>
                <a:chExt cx="5201537" cy="3255923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D93A7310-A6FC-4BC7-9668-58C0DAB58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08999" y="4887400"/>
                  <a:ext cx="5099969" cy="2843619"/>
                </a:xfrm>
                <a:prstGeom prst="rect">
                  <a:avLst/>
                </a:prstGeom>
              </p:spPr>
            </p:pic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C9A2EA79-038A-4DDB-BFBC-2E11515334A0}"/>
                    </a:ext>
                  </a:extLst>
                </p:cNvPr>
                <p:cNvCxnSpPr/>
                <p:nvPr/>
              </p:nvCxnSpPr>
              <p:spPr bwMode="auto">
                <a:xfrm>
                  <a:off x="9010945" y="7324622"/>
                  <a:ext cx="4699591" cy="0"/>
                </a:xfrm>
                <a:prstGeom prst="straightConnector1">
                  <a:avLst/>
                </a:prstGeom>
                <a:ln w="28575"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8D83CB4-68D9-4F1C-A629-6D93BC0B81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9010945" y="4475096"/>
                  <a:ext cx="0" cy="2849526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C16317E-F157-4A69-BC5D-66FB2B2D533A}"/>
                  </a:ext>
                </a:extLst>
              </p:cNvPr>
              <p:cNvSpPr/>
              <p:nvPr/>
            </p:nvSpPr>
            <p:spPr>
              <a:xfrm>
                <a:off x="9091970" y="7050340"/>
                <a:ext cx="160867" cy="16086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256A79A-DD9F-4833-BFF0-26FC07A0A9F6}"/>
                  </a:ext>
                </a:extLst>
              </p:cNvPr>
              <p:cNvSpPr/>
              <p:nvPr/>
            </p:nvSpPr>
            <p:spPr>
              <a:xfrm>
                <a:off x="9223188" y="6938507"/>
                <a:ext cx="160867" cy="16086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A9A09D-4D7C-4623-BB8F-8A78888DCB2D}"/>
                  </a:ext>
                </a:extLst>
              </p:cNvPr>
              <p:cNvSpPr/>
              <p:nvPr/>
            </p:nvSpPr>
            <p:spPr>
              <a:xfrm>
                <a:off x="9352025" y="6828646"/>
                <a:ext cx="160867" cy="16086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04D032A-BB0C-43D5-AA17-648FCE305D47}"/>
                  </a:ext>
                </a:extLst>
              </p:cNvPr>
              <p:cNvSpPr/>
              <p:nvPr/>
            </p:nvSpPr>
            <p:spPr>
              <a:xfrm>
                <a:off x="9845494" y="6276581"/>
                <a:ext cx="160867" cy="16086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29EBCB6-2038-4845-B949-4E7ABE2E4674}"/>
                  </a:ext>
                </a:extLst>
              </p:cNvPr>
              <p:cNvSpPr/>
              <p:nvPr/>
            </p:nvSpPr>
            <p:spPr>
              <a:xfrm>
                <a:off x="10006361" y="6083524"/>
                <a:ext cx="160867" cy="16086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7F0371-9F01-4F55-AAC0-6858B211F23E}"/>
                  </a:ext>
                </a:extLst>
              </p:cNvPr>
              <p:cNvSpPr/>
              <p:nvPr/>
            </p:nvSpPr>
            <p:spPr>
              <a:xfrm>
                <a:off x="10522899" y="5340960"/>
                <a:ext cx="160867" cy="160867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7D93775-AA55-497D-943D-06AFEE1170CB}"/>
                  </a:ext>
                </a:extLst>
              </p:cNvPr>
              <p:cNvSpPr/>
              <p:nvPr/>
            </p:nvSpPr>
            <p:spPr>
              <a:xfrm>
                <a:off x="10677716" y="5184790"/>
                <a:ext cx="160867" cy="16086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B3CA729-1C31-4117-97C5-3275C5CE231F}"/>
                  </a:ext>
                </a:extLst>
              </p:cNvPr>
              <p:cNvSpPr/>
              <p:nvPr/>
            </p:nvSpPr>
            <p:spPr>
              <a:xfrm>
                <a:off x="10893868" y="5040605"/>
                <a:ext cx="160867" cy="160867"/>
              </a:xfrm>
              <a:prstGeom prst="ellipse">
                <a:avLst/>
              </a:prstGeom>
              <a:pattFill prst="wdUpDiag">
                <a:fgClr>
                  <a:schemeClr val="bg1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F7CFFDE-F4A9-4BC5-B196-8F769F46EBDC}"/>
                  </a:ext>
                </a:extLst>
              </p:cNvPr>
              <p:cNvSpPr/>
              <p:nvPr/>
            </p:nvSpPr>
            <p:spPr>
              <a:xfrm>
                <a:off x="11120730" y="5040605"/>
                <a:ext cx="160867" cy="1608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403835E-3289-430E-9266-7A69373FC794}"/>
                  </a:ext>
                </a:extLst>
              </p:cNvPr>
              <p:cNvSpPr/>
              <p:nvPr/>
            </p:nvSpPr>
            <p:spPr>
              <a:xfrm>
                <a:off x="11346848" y="5201472"/>
                <a:ext cx="160867" cy="1608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28540" tIns="118841" rIns="228540" bIns="1188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en-US" sz="1999" b="0" spc="4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BAC04370-A818-4F19-A3D2-48F894539AF1}"/>
                </a:ext>
              </a:extLst>
            </p:cNvPr>
            <p:cNvSpPr txBox="1"/>
            <p:nvPr/>
          </p:nvSpPr>
          <p:spPr>
            <a:xfrm>
              <a:off x="10573930" y="7413215"/>
              <a:ext cx="1573619" cy="2977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1400" b="0" spc="40">
                  <a:solidFill>
                    <a:srgbClr val="000000"/>
                  </a:solidFill>
                  <a:latin typeface="Arial" charset="0"/>
                </a:rPr>
                <a:t>Days from Seeding</a:t>
              </a: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9AA6933-B9A7-4329-B8DF-43BE155C7954}"/>
                </a:ext>
              </a:extLst>
            </p:cNvPr>
            <p:cNvSpPr txBox="1"/>
            <p:nvPr/>
          </p:nvSpPr>
          <p:spPr>
            <a:xfrm rot="16200000">
              <a:off x="8568221" y="4626239"/>
              <a:ext cx="531029" cy="2977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1400" b="0" spc="40">
                  <a:solidFill>
                    <a:srgbClr val="000000"/>
                  </a:solidFill>
                  <a:latin typeface="Arial" charset="0"/>
                </a:rPr>
                <a:t>NDVI</a:t>
              </a:r>
            </a:p>
          </p:txBody>
        </p:sp>
      </p:grpSp>
      <p:pic>
        <p:nvPicPr>
          <p:cNvPr id="23" name="Picture 25" descr="Diagram&#10;&#10;Description automatically generated">
            <a:extLst>
              <a:ext uri="{FF2B5EF4-FFF2-40B4-BE49-F238E27FC236}">
                <a16:creationId xmlns:a16="http://schemas.microsoft.com/office/drawing/2014/main" id="{5E09CDB2-39C2-4366-A0EC-4093158B3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2" y="2927734"/>
            <a:ext cx="4842085" cy="29582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EF9DD7-5DFC-49FA-B727-0F94C5440867}"/>
              </a:ext>
            </a:extLst>
          </p:cNvPr>
          <p:cNvSpPr txBox="1"/>
          <p:nvPr/>
        </p:nvSpPr>
        <p:spPr>
          <a:xfrm>
            <a:off x="957263" y="1404585"/>
            <a:ext cx="3942622" cy="7350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Satellite Orbits and schedules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Cloud Coverage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Data cleaning and processing</a:t>
            </a:r>
          </a:p>
          <a:p>
            <a:endParaRPr lang="en-US" sz="1600" b="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44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BB85-58F2-41C8-9E63-9CD88980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Free Satellite Imagery</a:t>
            </a:r>
          </a:p>
        </p:txBody>
      </p:sp>
      <p:pic>
        <p:nvPicPr>
          <p:cNvPr id="3" name="Content Placeholder 6" descr="A close-up of a screwdriver&#10;&#10;Description automatically generated with low confidence">
            <a:extLst>
              <a:ext uri="{FF2B5EF4-FFF2-40B4-BE49-F238E27FC236}">
                <a16:creationId xmlns:a16="http://schemas.microsoft.com/office/drawing/2014/main" id="{7B914969-A59B-448E-93F5-865B761CC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60766"/>
            <a:ext cx="2082800" cy="2082800"/>
          </a:xfrm>
          <a:prstGeom prst="rect">
            <a:avLst/>
          </a:prstGeo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CEAD3264-A59C-4E85-BDDF-EC41A9446D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8" y="1179310"/>
            <a:ext cx="2918059" cy="2084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11636-02D3-418F-BC32-17F293437554}"/>
              </a:ext>
            </a:extLst>
          </p:cNvPr>
          <p:cNvSpPr txBox="1"/>
          <p:nvPr/>
        </p:nvSpPr>
        <p:spPr>
          <a:xfrm>
            <a:off x="1450181" y="3263491"/>
            <a:ext cx="3198813" cy="3056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Sentinel-1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Synthetic Aperture Radar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5 days temporal resolution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4 bands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5 meters resolution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Free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A44D3-21FE-496F-A4F9-A3A893199681}"/>
              </a:ext>
            </a:extLst>
          </p:cNvPr>
          <p:cNvSpPr txBox="1"/>
          <p:nvPr/>
        </p:nvSpPr>
        <p:spPr>
          <a:xfrm>
            <a:off x="6094944" y="3313498"/>
            <a:ext cx="3198813" cy="31067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Sentinel-2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Optical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5 days temporal resolution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12 bands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20, 40 and 60 meters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71801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267C-34FA-4AE7-9535-D856BC12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58" y="205457"/>
            <a:ext cx="10970684" cy="648229"/>
          </a:xfrm>
        </p:spPr>
        <p:txBody>
          <a:bodyPr/>
          <a:lstStyle/>
          <a:p>
            <a:r>
              <a:rPr lang="en-US" dirty="0"/>
              <a:t>Ordering &amp; Working with Satellite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50A52-4829-48E0-A3B5-BD8B51AEFC7C}"/>
              </a:ext>
            </a:extLst>
          </p:cNvPr>
          <p:cNvSpPr txBox="1"/>
          <p:nvPr/>
        </p:nvSpPr>
        <p:spPr>
          <a:xfrm>
            <a:off x="472124" y="1249628"/>
            <a:ext cx="6289919" cy="45291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Satellite Imagery Service that provides a cloud data driver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Provides an API to order Satellite Imagery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Provides a GUI for browsing Satellite Imagery called EO Browser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https://www.sentinel-hub.com/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5E029-0203-48E0-A27A-ED70A342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44" y="4582144"/>
            <a:ext cx="2917030" cy="1100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D3F6A-27A0-44A1-B841-81B7F10549BF}"/>
              </a:ext>
            </a:extLst>
          </p:cNvPr>
          <p:cNvSpPr txBox="1"/>
          <p:nvPr/>
        </p:nvSpPr>
        <p:spPr>
          <a:xfrm>
            <a:off x="610658" y="601399"/>
            <a:ext cx="6151386" cy="301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latin typeface="Verdana"/>
                <a:cs typeface="Verdana"/>
              </a:rPr>
              <a:t>Sentinel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CD0E5-9A8E-49EB-A192-E77B9E7C9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43" y="853686"/>
            <a:ext cx="4542232" cy="33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1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C768-7D50-4E38-988E-B1CADFF9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&amp; Working with Satellite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384CC-EBCF-429D-B236-A86894F8E8AC}"/>
              </a:ext>
            </a:extLst>
          </p:cNvPr>
          <p:cNvSpPr txBox="1"/>
          <p:nvPr/>
        </p:nvSpPr>
        <p:spPr>
          <a:xfrm>
            <a:off x="711200" y="2002896"/>
            <a:ext cx="6231466" cy="37027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Access to Sentinel-2 data is free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Stored in AWS S3 bucket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Searchable geospatially and temporally with Earth 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Stored by individual bands in TIFF format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Can be downloaded locally</a:t>
            </a:r>
          </a:p>
        </p:txBody>
      </p:sp>
      <p:pic>
        <p:nvPicPr>
          <p:cNvPr id="2050" name="Picture 2" descr="Amazon S3 Online Storage">
            <a:extLst>
              <a:ext uri="{FF2B5EF4-FFF2-40B4-BE49-F238E27FC236}">
                <a16:creationId xmlns:a16="http://schemas.microsoft.com/office/drawing/2014/main" id="{58A18D5C-7871-4D61-A8FE-E686E7EC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717" y="1876777"/>
            <a:ext cx="2972506" cy="22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E32C77-950D-402E-9F1B-7DA67115C99F}"/>
              </a:ext>
            </a:extLst>
          </p:cNvPr>
          <p:cNvSpPr txBox="1"/>
          <p:nvPr/>
        </p:nvSpPr>
        <p:spPr>
          <a:xfrm>
            <a:off x="609602" y="643467"/>
            <a:ext cx="5283198" cy="297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latin typeface="Verdana"/>
                <a:cs typeface="Verdana"/>
              </a:rPr>
              <a:t>Acquiring Satellite Imagery</a:t>
            </a:r>
          </a:p>
        </p:txBody>
      </p:sp>
    </p:spTree>
    <p:extLst>
      <p:ext uri="{BB962C8B-B14F-4D97-AF65-F5344CB8AC3E}">
        <p14:creationId xmlns:p14="http://schemas.microsoft.com/office/powerpoint/2010/main" val="21437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1578-173B-4677-B587-5CF2FC85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&amp; Working with Satellite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632F2-9916-46AE-9880-6D8CFB517ED4}"/>
              </a:ext>
            </a:extLst>
          </p:cNvPr>
          <p:cNvSpPr txBox="1"/>
          <p:nvPr/>
        </p:nvSpPr>
        <p:spPr>
          <a:xfrm>
            <a:off x="609602" y="654756"/>
            <a:ext cx="3894665" cy="286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latin typeface="Verdana"/>
                <a:cs typeface="Verdana"/>
              </a:rPr>
              <a:t>Working with Raster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F5D89-6461-41B1-AA30-09FA7A4FDC94}"/>
              </a:ext>
            </a:extLst>
          </p:cNvPr>
          <p:cNvSpPr txBox="1"/>
          <p:nvPr/>
        </p:nvSpPr>
        <p:spPr>
          <a:xfrm>
            <a:off x="440266" y="1011732"/>
            <a:ext cx="6536267" cy="26661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Satellite bands are formatted as Raster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Raster data is a matrix of cells organized in a grid where each cell contains a value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Satellite Imagery the value contained is the bands value inside that cell for the image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The cells or pixels are geospatially referenced</a:t>
            </a:r>
          </a:p>
        </p:txBody>
      </p:sp>
      <p:pic>
        <p:nvPicPr>
          <p:cNvPr id="3074" name="Picture 2" descr="The cells in a raster">
            <a:extLst>
              <a:ext uri="{FF2B5EF4-FFF2-40B4-BE49-F238E27FC236}">
                <a16:creationId xmlns:a16="http://schemas.microsoft.com/office/drawing/2014/main" id="{8F855696-5DC0-433E-AF9F-DC3FC6DF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815" y="616726"/>
            <a:ext cx="35052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21268-A096-41EC-8239-46FCF0BDC793}"/>
              </a:ext>
            </a:extLst>
          </p:cNvPr>
          <p:cNvSpPr txBox="1"/>
          <p:nvPr/>
        </p:nvSpPr>
        <p:spPr>
          <a:xfrm>
            <a:off x="6431844" y="5637336"/>
            <a:ext cx="4843642" cy="41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b="0" i="1" dirty="0">
                <a:latin typeface="Verdana"/>
                <a:cs typeface="Verdana"/>
              </a:rPr>
              <a:t>Images Credit: https://desktop.arcgis.com/en/arcmap/latest/manage-data/raster-and-images/what-is-raster-data.htm</a:t>
            </a:r>
          </a:p>
        </p:txBody>
      </p:sp>
      <p:pic>
        <p:nvPicPr>
          <p:cNvPr id="3076" name="Picture 4" descr="rasters are stored as an ordered list">
            <a:extLst>
              <a:ext uri="{FF2B5EF4-FFF2-40B4-BE49-F238E27FC236}">
                <a16:creationId xmlns:a16="http://schemas.microsoft.com/office/drawing/2014/main" id="{641C6C37-7279-4423-B129-7AA58ED8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08" y="3429000"/>
            <a:ext cx="3272014" cy="20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ster as basemap">
            <a:extLst>
              <a:ext uri="{FF2B5EF4-FFF2-40B4-BE49-F238E27FC236}">
                <a16:creationId xmlns:a16="http://schemas.microsoft.com/office/drawing/2014/main" id="{411BB8D4-319D-4C1D-AF08-4766131C6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65" y="4071857"/>
            <a:ext cx="3272014" cy="198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34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1578-173B-4677-B587-5CF2FC85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&amp; Working with Satellite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632F2-9916-46AE-9880-6D8CFB517ED4}"/>
              </a:ext>
            </a:extLst>
          </p:cNvPr>
          <p:cNvSpPr txBox="1"/>
          <p:nvPr/>
        </p:nvSpPr>
        <p:spPr>
          <a:xfrm>
            <a:off x="496711" y="654756"/>
            <a:ext cx="6637867" cy="286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latin typeface="Verdana"/>
                <a:cs typeface="Verdana"/>
              </a:rPr>
              <a:t>Working with Raster Data – Band Arithmetic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F5D89-6461-41B1-AA30-09FA7A4FDC94}"/>
              </a:ext>
            </a:extLst>
          </p:cNvPr>
          <p:cNvSpPr txBox="1"/>
          <p:nvPr/>
        </p:nvSpPr>
        <p:spPr>
          <a:xfrm>
            <a:off x="496711" y="1157843"/>
            <a:ext cx="5125155" cy="45423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The Raster format allows values across bands to be compared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Comparing values from different bands can make phenomena more apparent in imagery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NDVI is an example that makes vegetation stand out more in imagery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21268-A096-41EC-8239-46FCF0BDC793}"/>
              </a:ext>
            </a:extLst>
          </p:cNvPr>
          <p:cNvSpPr txBox="1"/>
          <p:nvPr/>
        </p:nvSpPr>
        <p:spPr>
          <a:xfrm>
            <a:off x="6675438" y="5420334"/>
            <a:ext cx="4007556" cy="41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b="0" i="1" dirty="0">
                <a:latin typeface="Verdana"/>
                <a:cs typeface="Verdana"/>
              </a:rPr>
              <a:t>Image Credit: https://www.researchgate.net/figure/NDVI-data-in-Raster-form_fig5_332735913</a:t>
            </a:r>
          </a:p>
        </p:txBody>
      </p:sp>
      <p:pic>
        <p:nvPicPr>
          <p:cNvPr id="4098" name="Picture 2" descr="Formula used to calculate the normalized difference vegetation index... |  Download Scientific Diagram">
            <a:extLst>
              <a:ext uri="{FF2B5EF4-FFF2-40B4-BE49-F238E27FC236}">
                <a16:creationId xmlns:a16="http://schemas.microsoft.com/office/drawing/2014/main" id="{9B62305C-AFC3-4E87-A9CC-32AA0E64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69" y="835642"/>
            <a:ext cx="3272014" cy="13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DVI data in Raster form. | Download Scientific Diagram">
            <a:extLst>
              <a:ext uri="{FF2B5EF4-FFF2-40B4-BE49-F238E27FC236}">
                <a16:creationId xmlns:a16="http://schemas.microsoft.com/office/drawing/2014/main" id="{848919B5-4765-41D3-B2CE-C96FF23F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22" y="2312790"/>
            <a:ext cx="3844928" cy="31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46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757-C499-444B-BB7E-FCAF73EE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045" y="1444078"/>
            <a:ext cx="2223909" cy="648229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C7D29-4D85-4F45-8205-069F06044691}"/>
              </a:ext>
            </a:extLst>
          </p:cNvPr>
          <p:cNvSpPr txBox="1"/>
          <p:nvPr/>
        </p:nvSpPr>
        <p:spPr>
          <a:xfrm>
            <a:off x="1422399" y="2970367"/>
            <a:ext cx="9719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https://github.com/thompsonalexdeere/purdue-satellite-imagery-demo</a:t>
            </a:r>
          </a:p>
        </p:txBody>
      </p:sp>
    </p:spTree>
    <p:extLst>
      <p:ext uri="{BB962C8B-B14F-4D97-AF65-F5344CB8AC3E}">
        <p14:creationId xmlns:p14="http://schemas.microsoft.com/office/powerpoint/2010/main" val="21638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DE2D-854A-4DA9-8F85-105E1BBD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067" y="3104885"/>
            <a:ext cx="2573865" cy="648229"/>
          </a:xfrm>
        </p:spPr>
        <p:txBody>
          <a:bodyPr/>
          <a:lstStyle/>
          <a:p>
            <a:r>
              <a:rPr lang="en-US" sz="36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0401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AEF5A253-0FDF-0A39-E263-F3BA04CA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92612"/>
            <a:ext cx="10970684" cy="648229"/>
          </a:xfrm>
        </p:spPr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A0600FC-371F-4DE6-AAB4-BD3FD4BB87CA}"/>
              </a:ext>
            </a:extLst>
          </p:cNvPr>
          <p:cNvSpPr txBox="1">
            <a:spLocks/>
          </p:cNvSpPr>
          <p:nvPr/>
        </p:nvSpPr>
        <p:spPr>
          <a:xfrm>
            <a:off x="609602" y="616726"/>
            <a:ext cx="8788401" cy="450850"/>
          </a:xfrm>
          <a:prstGeom prst="rect">
            <a:avLst/>
          </a:prstGeom>
        </p:spPr>
        <p:txBody>
          <a:bodyPr/>
          <a:lstStyle>
            <a:lvl1pPr marL="0" indent="0" algn="l" defTabSz="342900" rtl="0" eaLnBrk="1" latinLnBrk="0" hangingPunct="1">
              <a:spcBef>
                <a:spcPts val="75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238125" indent="-148829" algn="l" defTabSz="342900" rtl="0" eaLnBrk="1" latinLnBrk="0" hangingPunct="1">
              <a:spcBef>
                <a:spcPts val="450"/>
              </a:spcBef>
              <a:buSzPct val="100000"/>
              <a:buFont typeface="Verdana" pitchFamily="34" charset="0"/>
              <a:buChar char="–"/>
              <a:defRPr sz="13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409575" indent="-157163" algn="l" defTabSz="342900" rtl="0" eaLnBrk="1" latinLnBrk="0" hangingPunct="1">
              <a:spcBef>
                <a:spcPts val="225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581025" indent="-133350" algn="l" defTabSz="342900" rtl="0" eaLnBrk="1" latinLnBrk="0" hangingPunct="1">
              <a:spcBef>
                <a:spcPts val="113"/>
              </a:spcBef>
              <a:buSzPct val="100000"/>
              <a:buFont typeface="Verdana" pitchFamily="34" charset="0"/>
              <a:buChar char="–"/>
              <a:defRPr sz="10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714375" indent="-104775" algn="l" defTabSz="342900" rtl="0" eaLnBrk="1" latinLnBrk="0" hangingPunct="1">
              <a:spcBef>
                <a:spcPts val="38"/>
              </a:spcBef>
              <a:buSzPct val="100000"/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Remote Sensing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D7CD24-DABB-4FBF-9770-5552FAC5D95C}"/>
              </a:ext>
            </a:extLst>
          </p:cNvPr>
          <p:cNvSpPr txBox="1"/>
          <p:nvPr/>
        </p:nvSpPr>
        <p:spPr>
          <a:xfrm>
            <a:off x="517509" y="1264955"/>
            <a:ext cx="5016500" cy="4386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Acquiring information from a distance.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Earth and other planets are observed via remote sensors on satellites.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Sensors detect and record reflected or emitted electromagnetic energy.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Remote sensors provide: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Global perspective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Wealth of data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Enable data-informed decision making based on the current and future state of our planet.</a:t>
            </a:r>
          </a:p>
        </p:txBody>
      </p:sp>
      <p:pic>
        <p:nvPicPr>
          <p:cNvPr id="13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E2C00707-EEB0-4125-B6A2-CAC4D5050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92" y="616726"/>
            <a:ext cx="4508140" cy="4508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C6EDC6-0217-46AC-8EBA-F2A825A25C71}"/>
              </a:ext>
            </a:extLst>
          </p:cNvPr>
          <p:cNvSpPr txBox="1"/>
          <p:nvPr/>
        </p:nvSpPr>
        <p:spPr>
          <a:xfrm>
            <a:off x="6657992" y="5262066"/>
            <a:ext cx="3812458" cy="1869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US" sz="1000" b="0" i="1" spc="40" dirty="0">
                <a:solidFill>
                  <a:srgbClr val="000000"/>
                </a:solidFill>
                <a:latin typeface="Arial" charset="0"/>
              </a:rPr>
              <a:t>Credit: Nasa Earth Data</a:t>
            </a:r>
          </a:p>
        </p:txBody>
      </p:sp>
    </p:spTree>
    <p:extLst>
      <p:ext uri="{BB962C8B-B14F-4D97-AF65-F5344CB8AC3E}">
        <p14:creationId xmlns:p14="http://schemas.microsoft.com/office/powerpoint/2010/main" val="171970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0A2C0-51FD-40D2-9627-E1CB4E62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C6ADCBB-59F5-4EB8-9BD1-A026CD3DBF38}"/>
              </a:ext>
            </a:extLst>
          </p:cNvPr>
          <p:cNvSpPr txBox="1">
            <a:spLocks/>
          </p:cNvSpPr>
          <p:nvPr/>
        </p:nvSpPr>
        <p:spPr>
          <a:xfrm>
            <a:off x="609602" y="616726"/>
            <a:ext cx="8788401" cy="450850"/>
          </a:xfrm>
          <a:prstGeom prst="rect">
            <a:avLst/>
          </a:prstGeom>
        </p:spPr>
        <p:txBody>
          <a:bodyPr/>
          <a:lstStyle>
            <a:lvl1pPr marL="0" indent="0" algn="l" defTabSz="342900" rtl="0" eaLnBrk="1" latinLnBrk="0" hangingPunct="1">
              <a:spcBef>
                <a:spcPts val="75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238125" indent="-148829" algn="l" defTabSz="342900" rtl="0" eaLnBrk="1" latinLnBrk="0" hangingPunct="1">
              <a:spcBef>
                <a:spcPts val="450"/>
              </a:spcBef>
              <a:buSzPct val="100000"/>
              <a:buFont typeface="Verdana" pitchFamily="34" charset="0"/>
              <a:buChar char="–"/>
              <a:defRPr sz="13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409575" indent="-157163" algn="l" defTabSz="342900" rtl="0" eaLnBrk="1" latinLnBrk="0" hangingPunct="1">
              <a:spcBef>
                <a:spcPts val="225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581025" indent="-133350" algn="l" defTabSz="342900" rtl="0" eaLnBrk="1" latinLnBrk="0" hangingPunct="1">
              <a:spcBef>
                <a:spcPts val="113"/>
              </a:spcBef>
              <a:buSzPct val="100000"/>
              <a:buFont typeface="Verdana" pitchFamily="34" charset="0"/>
              <a:buChar char="–"/>
              <a:defRPr sz="10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714375" indent="-104775" algn="l" defTabSz="342900" rtl="0" eaLnBrk="1" latinLnBrk="0" hangingPunct="1">
              <a:spcBef>
                <a:spcPts val="38"/>
              </a:spcBef>
              <a:buSzPct val="100000"/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Orbits</a:t>
            </a:r>
          </a:p>
        </p:txBody>
      </p:sp>
      <p:pic>
        <p:nvPicPr>
          <p:cNvPr id="4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9DA0F218-0290-4B61-B2E1-CDB656C39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6" y="1147731"/>
            <a:ext cx="4089935" cy="4089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D8ED0-B2DD-40EA-A4FC-ECB58126E5D0}"/>
              </a:ext>
            </a:extLst>
          </p:cNvPr>
          <p:cNvSpPr txBox="1"/>
          <p:nvPr/>
        </p:nvSpPr>
        <p:spPr>
          <a:xfrm>
            <a:off x="609602" y="5355952"/>
            <a:ext cx="4089935" cy="6161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000" b="0" i="1" spc="40" dirty="0">
                <a:solidFill>
                  <a:srgbClr val="000000"/>
                </a:solidFill>
                <a:latin typeface="Arial" charset="0"/>
              </a:rPr>
              <a:t>By </a:t>
            </a:r>
            <a:r>
              <a:rPr lang="en-US" sz="1000" b="0" i="1" spc="40" dirty="0" err="1">
                <a:solidFill>
                  <a:srgbClr val="000000"/>
                </a:solidFill>
                <a:latin typeface="Arial" charset="0"/>
              </a:rPr>
              <a:t>cmglee</a:t>
            </a:r>
            <a:r>
              <a:rPr lang="en-US" sz="1000" b="0" i="1" spc="40" dirty="0">
                <a:solidFill>
                  <a:srgbClr val="000000"/>
                </a:solidFill>
                <a:latin typeface="Arial" charset="0"/>
              </a:rPr>
              <a:t> - Own work, CC BY-SA 3.0, https://</a:t>
            </a:r>
            <a:r>
              <a:rPr lang="en-US" sz="1000" b="0" i="1" spc="40" dirty="0" err="1">
                <a:solidFill>
                  <a:srgbClr val="000000"/>
                </a:solidFill>
                <a:latin typeface="Arial" charset="0"/>
              </a:rPr>
              <a:t>commons.wikimedia.org</a:t>
            </a:r>
            <a:r>
              <a:rPr lang="en-US" sz="1000" b="0" i="1" spc="40" dirty="0">
                <a:solidFill>
                  <a:srgbClr val="000000"/>
                </a:solidFill>
                <a:latin typeface="Arial" charset="0"/>
              </a:rPr>
              <a:t>/w/</a:t>
            </a:r>
            <a:r>
              <a:rPr lang="en-US" sz="1000" b="0" i="1" spc="40" dirty="0" err="1">
                <a:solidFill>
                  <a:srgbClr val="000000"/>
                </a:solidFill>
                <a:latin typeface="Arial" charset="0"/>
              </a:rPr>
              <a:t>index.php?curid</a:t>
            </a:r>
            <a:r>
              <a:rPr lang="en-US" sz="1000" b="0" i="1" spc="40" dirty="0">
                <a:solidFill>
                  <a:srgbClr val="000000"/>
                </a:solidFill>
                <a:latin typeface="Arial" charset="0"/>
              </a:rPr>
              <a:t>=16891766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A3488-38BB-45BF-808B-B3EA82B0341D}"/>
              </a:ext>
            </a:extLst>
          </p:cNvPr>
          <p:cNvSpPr txBox="1"/>
          <p:nvPr/>
        </p:nvSpPr>
        <p:spPr>
          <a:xfrm>
            <a:off x="5310187" y="977071"/>
            <a:ext cx="5729288" cy="50917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Different orbit altitudes have different applications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Low orbit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180 km – 2,000 km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Orbit time of 128 minute or less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Remote Sensing(Planet and Sentinel)</a:t>
            </a: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Medium orbit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2,000 km – 35,786 km(Geostationary orbit)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Orbit time of 24 hours or less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GPS and communication</a:t>
            </a: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High orbit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&gt; 35,786 km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Orbit time of more than 24 hours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Space exploration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1600" b="0" spc="4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44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E2B5-3B1E-4898-81CD-29F33D71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80417-F36F-444F-B5DB-BB8F446A4FEE}"/>
              </a:ext>
            </a:extLst>
          </p:cNvPr>
          <p:cNvSpPr txBox="1">
            <a:spLocks/>
          </p:cNvSpPr>
          <p:nvPr/>
        </p:nvSpPr>
        <p:spPr>
          <a:xfrm>
            <a:off x="609602" y="616726"/>
            <a:ext cx="8788401" cy="450850"/>
          </a:xfrm>
          <a:prstGeom prst="rect">
            <a:avLst/>
          </a:prstGeom>
        </p:spPr>
        <p:txBody>
          <a:bodyPr/>
          <a:lstStyle>
            <a:lvl1pPr marL="0" indent="0" algn="l" defTabSz="342900" rtl="0" eaLnBrk="1" latinLnBrk="0" hangingPunct="1">
              <a:spcBef>
                <a:spcPts val="75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238125" indent="-148829" algn="l" defTabSz="342900" rtl="0" eaLnBrk="1" latinLnBrk="0" hangingPunct="1">
              <a:spcBef>
                <a:spcPts val="450"/>
              </a:spcBef>
              <a:buSzPct val="100000"/>
              <a:buFont typeface="Verdana" pitchFamily="34" charset="0"/>
              <a:buChar char="–"/>
              <a:defRPr sz="13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409575" indent="-157163" algn="l" defTabSz="342900" rtl="0" eaLnBrk="1" latinLnBrk="0" hangingPunct="1">
              <a:spcBef>
                <a:spcPts val="225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581025" indent="-133350" algn="l" defTabSz="342900" rtl="0" eaLnBrk="1" latinLnBrk="0" hangingPunct="1">
              <a:spcBef>
                <a:spcPts val="113"/>
              </a:spcBef>
              <a:buSzPct val="100000"/>
              <a:buFont typeface="Verdana" pitchFamily="34" charset="0"/>
              <a:buChar char="–"/>
              <a:defRPr sz="10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714375" indent="-104775" algn="l" defTabSz="342900" rtl="0" eaLnBrk="1" latinLnBrk="0" hangingPunct="1">
              <a:spcBef>
                <a:spcPts val="38"/>
              </a:spcBef>
              <a:buSzPct val="100000"/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Sensors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3357129-8678-451E-AFD9-EE1477D12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3" y="1391690"/>
            <a:ext cx="8788400" cy="253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2266A-2BB2-4795-A4BA-3CE850E86AC9}"/>
              </a:ext>
            </a:extLst>
          </p:cNvPr>
          <p:cNvSpPr txBox="1"/>
          <p:nvPr/>
        </p:nvSpPr>
        <p:spPr>
          <a:xfrm>
            <a:off x="1058238" y="3637052"/>
            <a:ext cx="4383262" cy="2733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Sun as source of illumination</a:t>
            </a:r>
          </a:p>
          <a:p>
            <a:pPr marL="285750" indent="-28575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Visible, infrared, thermal infrared, and microwave spectrum</a:t>
            </a:r>
          </a:p>
          <a:p>
            <a:pPr marL="285750" indent="-28575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Measure</a:t>
            </a:r>
          </a:p>
          <a:p>
            <a:pPr marL="742950" lvl="1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Land and sea surface temperature</a:t>
            </a:r>
          </a:p>
          <a:p>
            <a:pPr marL="742950" lvl="1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Vegetation Properties</a:t>
            </a:r>
          </a:p>
          <a:p>
            <a:pPr marL="742950" lvl="1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Imagery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584CF-3875-446D-9A7D-2A28FB17D87A}"/>
              </a:ext>
            </a:extLst>
          </p:cNvPr>
          <p:cNvSpPr txBox="1"/>
          <p:nvPr/>
        </p:nvSpPr>
        <p:spPr>
          <a:xfrm>
            <a:off x="5852910" y="3745163"/>
            <a:ext cx="4383262" cy="2733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Own source of illumination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Microwave spectrum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Measure: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Vegetation structure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Topography</a:t>
            </a:r>
          </a:p>
          <a:p>
            <a:pPr marL="800100" lvl="1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Sea-ice mapping</a:t>
            </a:r>
          </a:p>
        </p:txBody>
      </p:sp>
    </p:spTree>
    <p:extLst>
      <p:ext uri="{BB962C8B-B14F-4D97-AF65-F5344CB8AC3E}">
        <p14:creationId xmlns:p14="http://schemas.microsoft.com/office/powerpoint/2010/main" val="237951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1320-6AD2-4D5F-9E6C-FACF45B9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7C1F90-3DB6-4635-ADE1-D623C03ACF2B}"/>
              </a:ext>
            </a:extLst>
          </p:cNvPr>
          <p:cNvSpPr txBox="1">
            <a:spLocks/>
          </p:cNvSpPr>
          <p:nvPr/>
        </p:nvSpPr>
        <p:spPr>
          <a:xfrm>
            <a:off x="1152832" y="733889"/>
            <a:ext cx="8788401" cy="450850"/>
          </a:xfrm>
          <a:prstGeom prst="rect">
            <a:avLst/>
          </a:prstGeom>
        </p:spPr>
        <p:txBody>
          <a:bodyPr/>
          <a:lstStyle>
            <a:lvl1pPr marL="0" indent="0" algn="l" defTabSz="342900" rtl="0" eaLnBrk="1" latinLnBrk="0" hangingPunct="1">
              <a:spcBef>
                <a:spcPts val="75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238125" indent="-148829" algn="l" defTabSz="342900" rtl="0" eaLnBrk="1" latinLnBrk="0" hangingPunct="1">
              <a:spcBef>
                <a:spcPts val="450"/>
              </a:spcBef>
              <a:buSzPct val="100000"/>
              <a:buFont typeface="Verdana" pitchFamily="34" charset="0"/>
              <a:buChar char="–"/>
              <a:defRPr sz="13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409575" indent="-157163" algn="l" defTabSz="342900" rtl="0" eaLnBrk="1" latinLnBrk="0" hangingPunct="1">
              <a:spcBef>
                <a:spcPts val="225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581025" indent="-133350" algn="l" defTabSz="342900" rtl="0" eaLnBrk="1" latinLnBrk="0" hangingPunct="1">
              <a:spcBef>
                <a:spcPts val="113"/>
              </a:spcBef>
              <a:buSzPct val="100000"/>
              <a:buFont typeface="Verdana" pitchFamily="34" charset="0"/>
              <a:buChar char="–"/>
              <a:defRPr sz="10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714375" indent="-104775" algn="l" defTabSz="342900" rtl="0" eaLnBrk="1" latinLnBrk="0" hangingPunct="1">
              <a:spcBef>
                <a:spcPts val="38"/>
              </a:spcBef>
              <a:buSzPct val="100000"/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Observing with the electromagnetic spectrum</a:t>
            </a:r>
          </a:p>
        </p:txBody>
      </p:sp>
      <p:pic>
        <p:nvPicPr>
          <p:cNvPr id="4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70F901-F0C6-4D07-939A-187281DD30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41" y="1140178"/>
            <a:ext cx="8762385" cy="47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CC0A-62BE-40AE-9794-0EEE7B0F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E31B-E9E8-4ACB-910B-FF52BB7AEE6F}"/>
              </a:ext>
            </a:extLst>
          </p:cNvPr>
          <p:cNvSpPr txBox="1"/>
          <p:nvPr/>
        </p:nvSpPr>
        <p:spPr>
          <a:xfrm>
            <a:off x="499004" y="6167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Multiple observed characteristics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E60CA-C8F4-4867-86CF-2008700A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81" y="957262"/>
            <a:ext cx="114395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4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07BF-9236-4602-A7FA-237FE682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3FFFC35-315F-4F3B-A5EE-C3FD721B7811}"/>
              </a:ext>
            </a:extLst>
          </p:cNvPr>
          <p:cNvSpPr txBox="1">
            <a:spLocks/>
          </p:cNvSpPr>
          <p:nvPr/>
        </p:nvSpPr>
        <p:spPr>
          <a:xfrm>
            <a:off x="609602" y="616726"/>
            <a:ext cx="8788401" cy="450850"/>
          </a:xfrm>
          <a:prstGeom prst="rect">
            <a:avLst/>
          </a:prstGeom>
        </p:spPr>
        <p:txBody>
          <a:bodyPr/>
          <a:lstStyle>
            <a:lvl1pPr marL="0" indent="0" algn="l" defTabSz="342900" rtl="0" eaLnBrk="1" latinLnBrk="0" hangingPunct="1">
              <a:spcBef>
                <a:spcPts val="75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238125" indent="-148829" algn="l" defTabSz="342900" rtl="0" eaLnBrk="1" latinLnBrk="0" hangingPunct="1">
              <a:spcBef>
                <a:spcPts val="450"/>
              </a:spcBef>
              <a:buSzPct val="100000"/>
              <a:buFont typeface="Verdana" pitchFamily="34" charset="0"/>
              <a:buChar char="–"/>
              <a:defRPr sz="13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409575" indent="-157163" algn="l" defTabSz="342900" rtl="0" eaLnBrk="1" latinLnBrk="0" hangingPunct="1">
              <a:spcBef>
                <a:spcPts val="225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581025" indent="-133350" algn="l" defTabSz="342900" rtl="0" eaLnBrk="1" latinLnBrk="0" hangingPunct="1">
              <a:spcBef>
                <a:spcPts val="113"/>
              </a:spcBef>
              <a:buSzPct val="100000"/>
              <a:buFont typeface="Verdana" pitchFamily="34" charset="0"/>
              <a:buChar char="–"/>
              <a:defRPr sz="10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714375" indent="-104775" algn="l" defTabSz="342900" rtl="0" eaLnBrk="1" latinLnBrk="0" hangingPunct="1">
              <a:spcBef>
                <a:spcPts val="38"/>
              </a:spcBef>
              <a:buSzPct val="100000"/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Red Edge Band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13B3D-FD66-451F-B319-296CE69FA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4" y="940841"/>
            <a:ext cx="117538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A6E9-F135-429D-BC76-FCD1A16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7ED6CD-3D0A-4BAA-9C58-757E4205B94C}"/>
              </a:ext>
            </a:extLst>
          </p:cNvPr>
          <p:cNvSpPr txBox="1">
            <a:spLocks/>
          </p:cNvSpPr>
          <p:nvPr/>
        </p:nvSpPr>
        <p:spPr>
          <a:xfrm>
            <a:off x="530225" y="566703"/>
            <a:ext cx="8788401" cy="450850"/>
          </a:xfrm>
          <a:prstGeom prst="rect">
            <a:avLst/>
          </a:prstGeom>
        </p:spPr>
        <p:txBody>
          <a:bodyPr/>
          <a:lstStyle>
            <a:lvl1pPr marL="0" indent="0" algn="l" defTabSz="342900" rtl="0" eaLnBrk="1" latinLnBrk="0" hangingPunct="1">
              <a:spcBef>
                <a:spcPts val="75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238125" indent="-148829" algn="l" defTabSz="342900" rtl="0" eaLnBrk="1" latinLnBrk="0" hangingPunct="1">
              <a:spcBef>
                <a:spcPts val="450"/>
              </a:spcBef>
              <a:buSzPct val="100000"/>
              <a:buFont typeface="Verdana" pitchFamily="34" charset="0"/>
              <a:buChar char="–"/>
              <a:defRPr sz="13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409575" indent="-157163" algn="l" defTabSz="342900" rtl="0" eaLnBrk="1" latinLnBrk="0" hangingPunct="1">
              <a:spcBef>
                <a:spcPts val="225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581025" indent="-133350" algn="l" defTabSz="342900" rtl="0" eaLnBrk="1" latinLnBrk="0" hangingPunct="1">
              <a:spcBef>
                <a:spcPts val="113"/>
              </a:spcBef>
              <a:buSzPct val="100000"/>
              <a:buFont typeface="Verdana" pitchFamily="34" charset="0"/>
              <a:buChar char="–"/>
              <a:defRPr sz="105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714375" indent="-104775" algn="l" defTabSz="342900" rtl="0" eaLnBrk="1" latinLnBrk="0" hangingPunct="1">
              <a:spcBef>
                <a:spcPts val="38"/>
              </a:spcBef>
              <a:buSzPct val="100000"/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Resolution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39DD5-C68A-4B3B-8B33-65C6651DF00F}"/>
              </a:ext>
            </a:extLst>
          </p:cNvPr>
          <p:cNvSpPr txBox="1"/>
          <p:nvPr/>
        </p:nvSpPr>
        <p:spPr>
          <a:xfrm rot="10800000" flipH="1" flipV="1">
            <a:off x="609602" y="1166266"/>
            <a:ext cx="4756325" cy="1702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Spatial Resolution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Size of each pixel within the image and the area on Earth’s surface represented by it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Lower number = More detail</a:t>
            </a: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88695-8FB0-4D80-BE1A-7FC91DEA86D0}"/>
              </a:ext>
            </a:extLst>
          </p:cNvPr>
          <p:cNvSpPr txBox="1"/>
          <p:nvPr/>
        </p:nvSpPr>
        <p:spPr>
          <a:xfrm rot="10800000" flipH="1" flipV="1">
            <a:off x="6378014" y="1017553"/>
            <a:ext cx="4458275" cy="1702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Temporal Resolution</a:t>
            </a:r>
          </a:p>
          <a:p>
            <a:pPr marL="342900" indent="-342900" algn="l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The time it takes for a satellite to revisit the the same observation area</a:t>
            </a:r>
          </a:p>
          <a:p>
            <a:pPr algn="l">
              <a:lnSpc>
                <a:spcPct val="110000"/>
              </a:lnSpc>
              <a:spcAft>
                <a:spcPts val="900"/>
              </a:spcAft>
            </a:pPr>
            <a:endParaRPr lang="en-US" sz="1600" b="0" spc="4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BAE65-343B-404A-ABA3-DF69950F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5" y="2158647"/>
            <a:ext cx="5591175" cy="3714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B39D7-FFCC-466C-8EC3-F14EE4C4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15" y="2158647"/>
            <a:ext cx="3561500" cy="2642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F2CA4-92A9-43A7-87C8-A8C0EF406E55}"/>
              </a:ext>
            </a:extLst>
          </p:cNvPr>
          <p:cNvSpPr txBox="1"/>
          <p:nvPr/>
        </p:nvSpPr>
        <p:spPr>
          <a:xfrm>
            <a:off x="6682815" y="5182845"/>
            <a:ext cx="3561500" cy="6576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US" sz="1000" b="0" i="1" spc="40" dirty="0" err="1">
                <a:solidFill>
                  <a:srgbClr val="000000"/>
                </a:solidFill>
                <a:latin typeface="Arial" charset="0"/>
              </a:rPr>
              <a:t>Metop</a:t>
            </a:r>
            <a:r>
              <a:rPr lang="en-US" sz="1000" b="0" i="1" spc="40" dirty="0">
                <a:solidFill>
                  <a:srgbClr val="000000"/>
                </a:solidFill>
                <a:latin typeface="Arial" charset="0"/>
              </a:rPr>
              <a:t> Orbit. Credit: EUMETSAT</a:t>
            </a:r>
          </a:p>
        </p:txBody>
      </p:sp>
    </p:spTree>
    <p:extLst>
      <p:ext uri="{BB962C8B-B14F-4D97-AF65-F5344CB8AC3E}">
        <p14:creationId xmlns:p14="http://schemas.microsoft.com/office/powerpoint/2010/main" val="317313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8D8D-E947-48C8-AB45-3B12417E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3DE3B-C45A-40D9-BD43-25D8913D1877}"/>
              </a:ext>
            </a:extLst>
          </p:cNvPr>
          <p:cNvSpPr txBox="1"/>
          <p:nvPr/>
        </p:nvSpPr>
        <p:spPr>
          <a:xfrm>
            <a:off x="609602" y="616726"/>
            <a:ext cx="5486398" cy="6482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latin typeface="Verdana"/>
                <a:cs typeface="Verdana"/>
              </a:rPr>
              <a:t>Agricultural 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E87A9-7422-40A3-A400-293697C4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4" y="940840"/>
            <a:ext cx="10644716" cy="50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3435"/>
      </p:ext>
    </p:extLst>
  </p:cSld>
  <p:clrMapOvr>
    <a:masterClrMapping/>
  </p:clrMapOvr>
</p:sld>
</file>

<file path=ppt/theme/theme1.xml><?xml version="1.0" encoding="utf-8"?>
<a:theme xmlns:a="http://schemas.openxmlformats.org/drawingml/2006/main" name="JOHNDEERETHEME">
  <a:themeElements>
    <a:clrScheme name="John Deere">
      <a:dk1>
        <a:sysClr val="windowText" lastClr="000000"/>
      </a:dk1>
      <a:lt1>
        <a:sysClr val="window" lastClr="FFFFFF"/>
      </a:lt1>
      <a:dk2>
        <a:srgbClr val="367C2B"/>
      </a:dk2>
      <a:lt2>
        <a:srgbClr val="FFDE00"/>
      </a:lt2>
      <a:accent1>
        <a:srgbClr val="367C2B"/>
      </a:accent1>
      <a:accent2>
        <a:srgbClr val="FFDE00"/>
      </a:accent2>
      <a:accent3>
        <a:srgbClr val="333333"/>
      </a:accent3>
      <a:accent4>
        <a:srgbClr val="86B080"/>
      </a:accent4>
      <a:accent5>
        <a:srgbClr val="FFF173"/>
      </a:accent5>
      <a:accent6>
        <a:srgbClr val="CCCCCC"/>
      </a:accent6>
      <a:hlink>
        <a:srgbClr val="367C2B"/>
      </a:hlink>
      <a:folHlink>
        <a:srgbClr val="666666"/>
      </a:folHlink>
    </a:clrScheme>
    <a:fontScheme name="John Deer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/>
      <a:lstStyle>
        <a:defPPr algn="ctr">
          <a:defRPr sz="1400" dirty="0" err="1" smtClean="0">
            <a:latin typeface="Verdana"/>
            <a:cs typeface="Verdan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Verdana"/>
            <a:cs typeface="Verdan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OHNDEERETHEME" id="{58E8887C-3FFF-4883-97B2-D3A4E7A15670}" vid="{4C00EF78-042B-4EF7-92FB-24B919A450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JOHNDEERETHEME</Template>
  <TotalTime>208</TotalTime>
  <Words>604</Words>
  <Application>Microsoft Office PowerPoint</Application>
  <PresentationFormat>Widescreen</PresentationFormat>
  <Paragraphs>118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</vt:lpstr>
      <vt:lpstr>Calibri</vt:lpstr>
      <vt:lpstr>Verdana</vt:lpstr>
      <vt:lpstr>JOHNDEERETHEME</vt:lpstr>
      <vt:lpstr>Intro to Satellite Imagery</vt:lpstr>
      <vt:lpstr>Satellite Imagery Overview</vt:lpstr>
      <vt:lpstr>Satellite Imagery Overview</vt:lpstr>
      <vt:lpstr>Satellite Imagery Overview</vt:lpstr>
      <vt:lpstr>Satellite Imagery Overview</vt:lpstr>
      <vt:lpstr>Satellite Imagery Overview</vt:lpstr>
      <vt:lpstr>Satellite Imagery Overview</vt:lpstr>
      <vt:lpstr>Satellite Imagery Overview</vt:lpstr>
      <vt:lpstr>Satellite Imagery Overview</vt:lpstr>
      <vt:lpstr>Satellite Imagery Overview</vt:lpstr>
      <vt:lpstr>Satellite Imagery Overview</vt:lpstr>
      <vt:lpstr>Available Free Satellite Imagery</vt:lpstr>
      <vt:lpstr>Ordering &amp; Working with Satellite Imagery</vt:lpstr>
      <vt:lpstr>Ordering &amp; Working with Satellite Imagery</vt:lpstr>
      <vt:lpstr>Ordering &amp; Working with Satellite Imagery</vt:lpstr>
      <vt:lpstr>Ordering &amp; Working with Satellite Imagery</vt:lpstr>
      <vt:lpstr>DEMO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Thompson Alex</dc:creator>
  <cp:lastModifiedBy>Thompson Alex</cp:lastModifiedBy>
  <cp:revision>2</cp:revision>
  <dcterms:created xsi:type="dcterms:W3CDTF">2022-09-01T15:24:30Z</dcterms:created>
  <dcterms:modified xsi:type="dcterms:W3CDTF">2022-09-01T18:53:09Z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9374dd-2437-4816-8d63-bf9cc1b578e5_Enabled">
    <vt:lpwstr>true</vt:lpwstr>
  </property>
  <property fmtid="{D5CDD505-2E9C-101B-9397-08002B2CF9AE}" pid="3" name="MSIP_Label_029374dd-2437-4816-8d63-bf9cc1b578e5_SetDate">
    <vt:lpwstr>2022-09-01T15:25:02Z</vt:lpwstr>
  </property>
  <property fmtid="{D5CDD505-2E9C-101B-9397-08002B2CF9AE}" pid="4" name="MSIP_Label_029374dd-2437-4816-8d63-bf9cc1b578e5_Method">
    <vt:lpwstr>Privileged</vt:lpwstr>
  </property>
  <property fmtid="{D5CDD505-2E9C-101B-9397-08002B2CF9AE}" pid="5" name="MSIP_Label_029374dd-2437-4816-8d63-bf9cc1b578e5_Name">
    <vt:lpwstr>Public</vt:lpwstr>
  </property>
  <property fmtid="{D5CDD505-2E9C-101B-9397-08002B2CF9AE}" pid="6" name="MSIP_Label_029374dd-2437-4816-8d63-bf9cc1b578e5_SiteId">
    <vt:lpwstr>39b03722-b836-496a-85ec-850f0957ca6b</vt:lpwstr>
  </property>
  <property fmtid="{D5CDD505-2E9C-101B-9397-08002B2CF9AE}" pid="7" name="MSIP_Label_029374dd-2437-4816-8d63-bf9cc1b578e5_ActionId">
    <vt:lpwstr>2a040855-b6d0-477b-955b-2bb81c7f6d62</vt:lpwstr>
  </property>
  <property fmtid="{D5CDD505-2E9C-101B-9397-08002B2CF9AE}" pid="8" name="MSIP_Label_029374dd-2437-4816-8d63-bf9cc1b578e5_ContentBits">
    <vt:lpwstr>2</vt:lpwstr>
  </property>
</Properties>
</file>